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76" r:id="rId3"/>
    <p:sldId id="259" r:id="rId4"/>
    <p:sldId id="270" r:id="rId5"/>
    <p:sldId id="261" r:id="rId6"/>
    <p:sldId id="275" r:id="rId7"/>
    <p:sldId id="27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79" d="100"/>
          <a:sy n="79" d="100"/>
        </p:scale>
        <p:origin x="72" y="3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1">
  <dgm:title val=""/>
  <dgm:desc val=""/>
  <dgm:catLst>
    <dgm:cat type="accent4" pri="11100"/>
  </dgm:catLst>
  <dgm:styleLbl name="node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4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4">
        <a:alpha val="4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4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4">
        <a:alpha val="90000"/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3EACB7-2585-4EE0-9166-9C4C9DA7B33C}" type="doc">
      <dgm:prSet loTypeId="urn:microsoft.com/office/officeart/2011/layout/TabList" loCatId="list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SG"/>
        </a:p>
      </dgm:t>
    </dgm:pt>
    <dgm:pt modelId="{8E680413-D623-45D9-A49D-8CE39527DB7C}">
      <dgm:prSet phldrT="[Text]"/>
      <dgm:spPr/>
      <dgm:t>
        <a:bodyPr/>
        <a:lstStyle/>
        <a:p>
          <a:r>
            <a:rPr lang="en-US" dirty="0">
              <a:solidFill>
                <a:srgbClr val="002060"/>
              </a:solidFill>
            </a:rPr>
            <a:t>Labor-intensive nature of addressing customer’s queries </a:t>
          </a:r>
          <a:endParaRPr lang="en-SG" dirty="0">
            <a:solidFill>
              <a:srgbClr val="002060"/>
            </a:solidFill>
          </a:endParaRPr>
        </a:p>
      </dgm:t>
    </dgm:pt>
    <dgm:pt modelId="{9BA0B28C-84D1-4E3E-9C0A-E14DA86671F9}" type="parTrans" cxnId="{FE4CCDA7-606C-4B4E-A8F4-7B8FEEC32164}">
      <dgm:prSet/>
      <dgm:spPr/>
      <dgm:t>
        <a:bodyPr/>
        <a:lstStyle/>
        <a:p>
          <a:endParaRPr lang="en-SG"/>
        </a:p>
      </dgm:t>
    </dgm:pt>
    <dgm:pt modelId="{D12DAD36-92BD-4723-86E8-23822E608168}" type="sibTrans" cxnId="{FE4CCDA7-606C-4B4E-A8F4-7B8FEEC32164}">
      <dgm:prSet/>
      <dgm:spPr/>
      <dgm:t>
        <a:bodyPr/>
        <a:lstStyle/>
        <a:p>
          <a:endParaRPr lang="en-SG"/>
        </a:p>
      </dgm:t>
    </dgm:pt>
    <dgm:pt modelId="{E6777599-0AE0-409B-923A-76B5B36B6DA7}">
      <dgm:prSet phldrT="[Text]"/>
      <dgm:spPr/>
      <dgm:t>
        <a:bodyPr/>
        <a:lstStyle/>
        <a:p>
          <a:r>
            <a:rPr lang="en-US" dirty="0">
              <a:solidFill>
                <a:srgbClr val="002060"/>
              </a:solidFill>
            </a:rPr>
            <a:t>Manual Arrangements and Reservations for Shower and Buggy Services</a:t>
          </a:r>
          <a:endParaRPr lang="en-SG" dirty="0">
            <a:solidFill>
              <a:srgbClr val="002060"/>
            </a:solidFill>
          </a:endParaRPr>
        </a:p>
      </dgm:t>
    </dgm:pt>
    <dgm:pt modelId="{0D76D92A-823D-47DB-B06A-CAAC6F88C89E}" type="parTrans" cxnId="{2EA5E451-1849-464A-A8CB-F3E99012C443}">
      <dgm:prSet/>
      <dgm:spPr/>
      <dgm:t>
        <a:bodyPr/>
        <a:lstStyle/>
        <a:p>
          <a:endParaRPr lang="en-SG"/>
        </a:p>
      </dgm:t>
    </dgm:pt>
    <dgm:pt modelId="{D5F70015-0A73-41D4-A252-11A0BC80BBB0}" type="sibTrans" cxnId="{2EA5E451-1849-464A-A8CB-F3E99012C443}">
      <dgm:prSet/>
      <dgm:spPr/>
      <dgm:t>
        <a:bodyPr/>
        <a:lstStyle/>
        <a:p>
          <a:endParaRPr lang="en-SG"/>
        </a:p>
      </dgm:t>
    </dgm:pt>
    <dgm:pt modelId="{4F9AA042-54A4-48FF-B658-4CCFE397DDC6}" type="pres">
      <dgm:prSet presAssocID="{0B3EACB7-2585-4EE0-9166-9C4C9DA7B33C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B75F7AFD-9EC7-437C-A726-8A7A1F8C232C}" type="pres">
      <dgm:prSet presAssocID="{8E680413-D623-45D9-A49D-8CE39527DB7C}" presName="composite" presStyleCnt="0"/>
      <dgm:spPr/>
    </dgm:pt>
    <dgm:pt modelId="{2FC47443-BED7-441A-BBAA-D86B177A9034}" type="pres">
      <dgm:prSet presAssocID="{8E680413-D623-45D9-A49D-8CE39527DB7C}" presName="FirstChild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B0A94D6E-D4DB-4011-8450-AA025F236C2B}" type="pres">
      <dgm:prSet presAssocID="{8E680413-D623-45D9-A49D-8CE39527DB7C}" presName="Parent" presStyleLbl="alignNode1" presStyleIdx="0" presStyleCnt="2" custScaleY="137795" custLinFactNeighborY="-32868">
        <dgm:presLayoutVars>
          <dgm:chMax val="3"/>
          <dgm:chPref val="3"/>
          <dgm:bulletEnabled val="1"/>
        </dgm:presLayoutVars>
      </dgm:prSet>
      <dgm:spPr/>
    </dgm:pt>
    <dgm:pt modelId="{3B564D01-B5B1-4792-83C3-6EF4014E7A9B}" type="pres">
      <dgm:prSet presAssocID="{8E680413-D623-45D9-A49D-8CE39527DB7C}" presName="Accent" presStyleLbl="parChTrans1D1" presStyleIdx="0" presStyleCnt="2" custLinFactY="200000" custLinFactNeighborX="688" custLinFactNeighborY="236161"/>
      <dgm:spPr/>
    </dgm:pt>
    <dgm:pt modelId="{CAE4E6CF-81AD-41B2-98C4-770C39285133}" type="pres">
      <dgm:prSet presAssocID="{D12DAD36-92BD-4723-86E8-23822E608168}" presName="sibTrans" presStyleCnt="0"/>
      <dgm:spPr/>
    </dgm:pt>
    <dgm:pt modelId="{A91E14C9-20E9-4700-BE8C-CF2FF0EEAA3E}" type="pres">
      <dgm:prSet presAssocID="{E6777599-0AE0-409B-923A-76B5B36B6DA7}" presName="composite" presStyleCnt="0"/>
      <dgm:spPr/>
    </dgm:pt>
    <dgm:pt modelId="{069CD407-8212-448D-9922-4691C49C89F9}" type="pres">
      <dgm:prSet presAssocID="{E6777599-0AE0-409B-923A-76B5B36B6DA7}" presName="FirstChild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336C6B04-FA5F-4FCB-B241-94480E6DD0F8}" type="pres">
      <dgm:prSet presAssocID="{E6777599-0AE0-409B-923A-76B5B36B6DA7}" presName="Parent" presStyleLbl="alignNode1" presStyleIdx="1" presStyleCnt="2" custScaleX="106792" custScaleY="139041" custLinFactNeighborY="28618">
        <dgm:presLayoutVars>
          <dgm:chMax val="3"/>
          <dgm:chPref val="3"/>
          <dgm:bulletEnabled val="1"/>
        </dgm:presLayoutVars>
      </dgm:prSet>
      <dgm:spPr/>
    </dgm:pt>
    <dgm:pt modelId="{C802FB2F-A541-4837-B60F-3D09BEC7DCE4}" type="pres">
      <dgm:prSet presAssocID="{E6777599-0AE0-409B-923A-76B5B36B6DA7}" presName="Accent" presStyleLbl="parChTrans1D1" presStyleIdx="1" presStyleCnt="2" custLinFactY="509142" custLinFactNeighborY="600000"/>
      <dgm:spPr/>
    </dgm:pt>
  </dgm:ptLst>
  <dgm:cxnLst>
    <dgm:cxn modelId="{2EA5E451-1849-464A-A8CB-F3E99012C443}" srcId="{0B3EACB7-2585-4EE0-9166-9C4C9DA7B33C}" destId="{E6777599-0AE0-409B-923A-76B5B36B6DA7}" srcOrd="1" destOrd="0" parTransId="{0D76D92A-823D-47DB-B06A-CAAC6F88C89E}" sibTransId="{D5F70015-0A73-41D4-A252-11A0BC80BBB0}"/>
    <dgm:cxn modelId="{86E90574-E6B4-44C3-B58C-61DB6F44D3D0}" type="presOf" srcId="{E6777599-0AE0-409B-923A-76B5B36B6DA7}" destId="{336C6B04-FA5F-4FCB-B241-94480E6DD0F8}" srcOrd="0" destOrd="0" presId="urn:microsoft.com/office/officeart/2011/layout/TabList"/>
    <dgm:cxn modelId="{FE4CCDA7-606C-4B4E-A8F4-7B8FEEC32164}" srcId="{0B3EACB7-2585-4EE0-9166-9C4C9DA7B33C}" destId="{8E680413-D623-45D9-A49D-8CE39527DB7C}" srcOrd="0" destOrd="0" parTransId="{9BA0B28C-84D1-4E3E-9C0A-E14DA86671F9}" sibTransId="{D12DAD36-92BD-4723-86E8-23822E608168}"/>
    <dgm:cxn modelId="{66AC5ABF-C953-4BFA-B61D-1C95A863C573}" type="presOf" srcId="{8E680413-D623-45D9-A49D-8CE39527DB7C}" destId="{B0A94D6E-D4DB-4011-8450-AA025F236C2B}" srcOrd="0" destOrd="0" presId="urn:microsoft.com/office/officeart/2011/layout/TabList"/>
    <dgm:cxn modelId="{3C2C31F5-D829-4919-8F9D-F03D49CE81A3}" type="presOf" srcId="{0B3EACB7-2585-4EE0-9166-9C4C9DA7B33C}" destId="{4F9AA042-54A4-48FF-B658-4CCFE397DDC6}" srcOrd="0" destOrd="0" presId="urn:microsoft.com/office/officeart/2011/layout/TabList"/>
    <dgm:cxn modelId="{496A292E-041E-4EA7-8254-B75CEAF6E3E2}" type="presParOf" srcId="{4F9AA042-54A4-48FF-B658-4CCFE397DDC6}" destId="{B75F7AFD-9EC7-437C-A726-8A7A1F8C232C}" srcOrd="0" destOrd="0" presId="urn:microsoft.com/office/officeart/2011/layout/TabList"/>
    <dgm:cxn modelId="{54F017F4-7390-4761-8DF1-408C1E712DB1}" type="presParOf" srcId="{B75F7AFD-9EC7-437C-A726-8A7A1F8C232C}" destId="{2FC47443-BED7-441A-BBAA-D86B177A9034}" srcOrd="0" destOrd="0" presId="urn:microsoft.com/office/officeart/2011/layout/TabList"/>
    <dgm:cxn modelId="{4E0A70E5-13CB-4A5D-99F6-787DEF179CB1}" type="presParOf" srcId="{B75F7AFD-9EC7-437C-A726-8A7A1F8C232C}" destId="{B0A94D6E-D4DB-4011-8450-AA025F236C2B}" srcOrd="1" destOrd="0" presId="urn:microsoft.com/office/officeart/2011/layout/TabList"/>
    <dgm:cxn modelId="{A93A561E-165B-4D79-ADE1-60E577BAD21C}" type="presParOf" srcId="{B75F7AFD-9EC7-437C-A726-8A7A1F8C232C}" destId="{3B564D01-B5B1-4792-83C3-6EF4014E7A9B}" srcOrd="2" destOrd="0" presId="urn:microsoft.com/office/officeart/2011/layout/TabList"/>
    <dgm:cxn modelId="{8DB93E21-947B-4716-B07F-964BA7DB5B52}" type="presParOf" srcId="{4F9AA042-54A4-48FF-B658-4CCFE397DDC6}" destId="{CAE4E6CF-81AD-41B2-98C4-770C39285133}" srcOrd="1" destOrd="0" presId="urn:microsoft.com/office/officeart/2011/layout/TabList"/>
    <dgm:cxn modelId="{ED930633-7A60-4A0E-935E-8415C16386A4}" type="presParOf" srcId="{4F9AA042-54A4-48FF-B658-4CCFE397DDC6}" destId="{A91E14C9-20E9-4700-BE8C-CF2FF0EEAA3E}" srcOrd="2" destOrd="0" presId="urn:microsoft.com/office/officeart/2011/layout/TabList"/>
    <dgm:cxn modelId="{AF9ABAC0-60ED-42F4-AD15-A84FA6857CA5}" type="presParOf" srcId="{A91E14C9-20E9-4700-BE8C-CF2FF0EEAA3E}" destId="{069CD407-8212-448D-9922-4691C49C89F9}" srcOrd="0" destOrd="0" presId="urn:microsoft.com/office/officeart/2011/layout/TabList"/>
    <dgm:cxn modelId="{68B54E99-A888-49F5-B5DE-CFDB1A389A70}" type="presParOf" srcId="{A91E14C9-20E9-4700-BE8C-CF2FF0EEAA3E}" destId="{336C6B04-FA5F-4FCB-B241-94480E6DD0F8}" srcOrd="1" destOrd="0" presId="urn:microsoft.com/office/officeart/2011/layout/TabList"/>
    <dgm:cxn modelId="{639BF1B7-4804-4AE5-82E9-8E16E62D455C}" type="presParOf" srcId="{A91E14C9-20E9-4700-BE8C-CF2FF0EEAA3E}" destId="{C802FB2F-A541-4837-B60F-3D09BEC7DCE4}" srcOrd="2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3EACB7-2585-4EE0-9166-9C4C9DA7B33C}" type="doc">
      <dgm:prSet loTypeId="urn:microsoft.com/office/officeart/2011/layout/TabList" loCatId="list" qsTypeId="urn:microsoft.com/office/officeart/2005/8/quickstyle/simple1" qsCatId="simple" csTypeId="urn:microsoft.com/office/officeart/2005/8/colors/accent4_1" csCatId="accent4" phldr="1"/>
      <dgm:spPr/>
      <dgm:t>
        <a:bodyPr/>
        <a:lstStyle/>
        <a:p>
          <a:endParaRPr lang="en-SG"/>
        </a:p>
      </dgm:t>
    </dgm:pt>
    <dgm:pt modelId="{8E680413-D623-45D9-A49D-8CE39527DB7C}">
      <dgm:prSet phldrT="[Text]"/>
      <dgm:spPr/>
      <dgm:t>
        <a:bodyPr/>
        <a:lstStyle/>
        <a:p>
          <a:r>
            <a:rPr lang="en-US" dirty="0">
              <a:solidFill>
                <a:srgbClr val="002060"/>
              </a:solidFill>
            </a:rPr>
            <a:t>Lack of prior information regarding the F&amp;B available at the lounges</a:t>
          </a:r>
          <a:endParaRPr lang="en-SG" dirty="0">
            <a:solidFill>
              <a:srgbClr val="002060"/>
            </a:solidFill>
          </a:endParaRPr>
        </a:p>
      </dgm:t>
    </dgm:pt>
    <dgm:pt modelId="{9BA0B28C-84D1-4E3E-9C0A-E14DA86671F9}" type="parTrans" cxnId="{FE4CCDA7-606C-4B4E-A8F4-7B8FEEC32164}">
      <dgm:prSet/>
      <dgm:spPr/>
      <dgm:t>
        <a:bodyPr/>
        <a:lstStyle/>
        <a:p>
          <a:endParaRPr lang="en-SG"/>
        </a:p>
      </dgm:t>
    </dgm:pt>
    <dgm:pt modelId="{D12DAD36-92BD-4723-86E8-23822E608168}" type="sibTrans" cxnId="{FE4CCDA7-606C-4B4E-A8F4-7B8FEEC32164}">
      <dgm:prSet/>
      <dgm:spPr/>
      <dgm:t>
        <a:bodyPr/>
        <a:lstStyle/>
        <a:p>
          <a:endParaRPr lang="en-SG"/>
        </a:p>
      </dgm:t>
    </dgm:pt>
    <dgm:pt modelId="{E6777599-0AE0-409B-923A-76B5B36B6DA7}">
      <dgm:prSet phldrT="[Text]"/>
      <dgm:spPr/>
      <dgm:t>
        <a:bodyPr/>
        <a:lstStyle/>
        <a:p>
          <a:r>
            <a:rPr lang="en-US" dirty="0">
              <a:solidFill>
                <a:srgbClr val="002060"/>
              </a:solidFill>
            </a:rPr>
            <a:t>Inconvenience to premium customers due to crowding and lack of seats during peak hours</a:t>
          </a:r>
          <a:endParaRPr lang="en-SG" dirty="0">
            <a:solidFill>
              <a:srgbClr val="002060"/>
            </a:solidFill>
          </a:endParaRPr>
        </a:p>
      </dgm:t>
    </dgm:pt>
    <dgm:pt modelId="{0D76D92A-823D-47DB-B06A-CAAC6F88C89E}" type="parTrans" cxnId="{2EA5E451-1849-464A-A8CB-F3E99012C443}">
      <dgm:prSet/>
      <dgm:spPr/>
      <dgm:t>
        <a:bodyPr/>
        <a:lstStyle/>
        <a:p>
          <a:endParaRPr lang="en-SG"/>
        </a:p>
      </dgm:t>
    </dgm:pt>
    <dgm:pt modelId="{D5F70015-0A73-41D4-A252-11A0BC80BBB0}" type="sibTrans" cxnId="{2EA5E451-1849-464A-A8CB-F3E99012C443}">
      <dgm:prSet/>
      <dgm:spPr/>
      <dgm:t>
        <a:bodyPr/>
        <a:lstStyle/>
        <a:p>
          <a:endParaRPr lang="en-SG"/>
        </a:p>
      </dgm:t>
    </dgm:pt>
    <dgm:pt modelId="{4F9AA042-54A4-48FF-B658-4CCFE397DDC6}" type="pres">
      <dgm:prSet presAssocID="{0B3EACB7-2585-4EE0-9166-9C4C9DA7B33C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B75F7AFD-9EC7-437C-A726-8A7A1F8C232C}" type="pres">
      <dgm:prSet presAssocID="{8E680413-D623-45D9-A49D-8CE39527DB7C}" presName="composite" presStyleCnt="0"/>
      <dgm:spPr/>
    </dgm:pt>
    <dgm:pt modelId="{2FC47443-BED7-441A-BBAA-D86B177A9034}" type="pres">
      <dgm:prSet presAssocID="{8E680413-D623-45D9-A49D-8CE39527DB7C}" presName="FirstChild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B0A94D6E-D4DB-4011-8450-AA025F236C2B}" type="pres">
      <dgm:prSet presAssocID="{8E680413-D623-45D9-A49D-8CE39527DB7C}" presName="Parent" presStyleLbl="alignNode1" presStyleIdx="0" presStyleCnt="2" custScaleY="137795" custLinFactNeighborY="-32868">
        <dgm:presLayoutVars>
          <dgm:chMax val="3"/>
          <dgm:chPref val="3"/>
          <dgm:bulletEnabled val="1"/>
        </dgm:presLayoutVars>
      </dgm:prSet>
      <dgm:spPr/>
    </dgm:pt>
    <dgm:pt modelId="{3B564D01-B5B1-4792-83C3-6EF4014E7A9B}" type="pres">
      <dgm:prSet presAssocID="{8E680413-D623-45D9-A49D-8CE39527DB7C}" presName="Accent" presStyleLbl="parChTrans1D1" presStyleIdx="0" presStyleCnt="2" custLinFactY="200000" custLinFactNeighborX="688" custLinFactNeighborY="236161"/>
      <dgm:spPr/>
    </dgm:pt>
    <dgm:pt modelId="{CAE4E6CF-81AD-41B2-98C4-770C39285133}" type="pres">
      <dgm:prSet presAssocID="{D12DAD36-92BD-4723-86E8-23822E608168}" presName="sibTrans" presStyleCnt="0"/>
      <dgm:spPr/>
    </dgm:pt>
    <dgm:pt modelId="{A91E14C9-20E9-4700-BE8C-CF2FF0EEAA3E}" type="pres">
      <dgm:prSet presAssocID="{E6777599-0AE0-409B-923A-76B5B36B6DA7}" presName="composite" presStyleCnt="0"/>
      <dgm:spPr/>
    </dgm:pt>
    <dgm:pt modelId="{069CD407-8212-448D-9922-4691C49C89F9}" type="pres">
      <dgm:prSet presAssocID="{E6777599-0AE0-409B-923A-76B5B36B6DA7}" presName="FirstChild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336C6B04-FA5F-4FCB-B241-94480E6DD0F8}" type="pres">
      <dgm:prSet presAssocID="{E6777599-0AE0-409B-923A-76B5B36B6DA7}" presName="Parent" presStyleLbl="alignNode1" presStyleIdx="1" presStyleCnt="2" custScaleX="106792" custScaleY="139041" custLinFactNeighborY="28618">
        <dgm:presLayoutVars>
          <dgm:chMax val="3"/>
          <dgm:chPref val="3"/>
          <dgm:bulletEnabled val="1"/>
        </dgm:presLayoutVars>
      </dgm:prSet>
      <dgm:spPr/>
    </dgm:pt>
    <dgm:pt modelId="{C802FB2F-A541-4837-B60F-3D09BEC7DCE4}" type="pres">
      <dgm:prSet presAssocID="{E6777599-0AE0-409B-923A-76B5B36B6DA7}" presName="Accent" presStyleLbl="parChTrans1D1" presStyleIdx="1" presStyleCnt="2" custLinFactY="509142" custLinFactNeighborY="600000"/>
      <dgm:spPr/>
    </dgm:pt>
  </dgm:ptLst>
  <dgm:cxnLst>
    <dgm:cxn modelId="{2EA5E451-1849-464A-A8CB-F3E99012C443}" srcId="{0B3EACB7-2585-4EE0-9166-9C4C9DA7B33C}" destId="{E6777599-0AE0-409B-923A-76B5B36B6DA7}" srcOrd="1" destOrd="0" parTransId="{0D76D92A-823D-47DB-B06A-CAAC6F88C89E}" sibTransId="{D5F70015-0A73-41D4-A252-11A0BC80BBB0}"/>
    <dgm:cxn modelId="{86E90574-E6B4-44C3-B58C-61DB6F44D3D0}" type="presOf" srcId="{E6777599-0AE0-409B-923A-76B5B36B6DA7}" destId="{336C6B04-FA5F-4FCB-B241-94480E6DD0F8}" srcOrd="0" destOrd="0" presId="urn:microsoft.com/office/officeart/2011/layout/TabList"/>
    <dgm:cxn modelId="{FE4CCDA7-606C-4B4E-A8F4-7B8FEEC32164}" srcId="{0B3EACB7-2585-4EE0-9166-9C4C9DA7B33C}" destId="{8E680413-D623-45D9-A49D-8CE39527DB7C}" srcOrd="0" destOrd="0" parTransId="{9BA0B28C-84D1-4E3E-9C0A-E14DA86671F9}" sibTransId="{D12DAD36-92BD-4723-86E8-23822E608168}"/>
    <dgm:cxn modelId="{66AC5ABF-C953-4BFA-B61D-1C95A863C573}" type="presOf" srcId="{8E680413-D623-45D9-A49D-8CE39527DB7C}" destId="{B0A94D6E-D4DB-4011-8450-AA025F236C2B}" srcOrd="0" destOrd="0" presId="urn:microsoft.com/office/officeart/2011/layout/TabList"/>
    <dgm:cxn modelId="{3C2C31F5-D829-4919-8F9D-F03D49CE81A3}" type="presOf" srcId="{0B3EACB7-2585-4EE0-9166-9C4C9DA7B33C}" destId="{4F9AA042-54A4-48FF-B658-4CCFE397DDC6}" srcOrd="0" destOrd="0" presId="urn:microsoft.com/office/officeart/2011/layout/TabList"/>
    <dgm:cxn modelId="{496A292E-041E-4EA7-8254-B75CEAF6E3E2}" type="presParOf" srcId="{4F9AA042-54A4-48FF-B658-4CCFE397DDC6}" destId="{B75F7AFD-9EC7-437C-A726-8A7A1F8C232C}" srcOrd="0" destOrd="0" presId="urn:microsoft.com/office/officeart/2011/layout/TabList"/>
    <dgm:cxn modelId="{54F017F4-7390-4761-8DF1-408C1E712DB1}" type="presParOf" srcId="{B75F7AFD-9EC7-437C-A726-8A7A1F8C232C}" destId="{2FC47443-BED7-441A-BBAA-D86B177A9034}" srcOrd="0" destOrd="0" presId="urn:microsoft.com/office/officeart/2011/layout/TabList"/>
    <dgm:cxn modelId="{4E0A70E5-13CB-4A5D-99F6-787DEF179CB1}" type="presParOf" srcId="{B75F7AFD-9EC7-437C-A726-8A7A1F8C232C}" destId="{B0A94D6E-D4DB-4011-8450-AA025F236C2B}" srcOrd="1" destOrd="0" presId="urn:microsoft.com/office/officeart/2011/layout/TabList"/>
    <dgm:cxn modelId="{A93A561E-165B-4D79-ADE1-60E577BAD21C}" type="presParOf" srcId="{B75F7AFD-9EC7-437C-A726-8A7A1F8C232C}" destId="{3B564D01-B5B1-4792-83C3-6EF4014E7A9B}" srcOrd="2" destOrd="0" presId="urn:microsoft.com/office/officeart/2011/layout/TabList"/>
    <dgm:cxn modelId="{8DB93E21-947B-4716-B07F-964BA7DB5B52}" type="presParOf" srcId="{4F9AA042-54A4-48FF-B658-4CCFE397DDC6}" destId="{CAE4E6CF-81AD-41B2-98C4-770C39285133}" srcOrd="1" destOrd="0" presId="urn:microsoft.com/office/officeart/2011/layout/TabList"/>
    <dgm:cxn modelId="{ED930633-7A60-4A0E-935E-8415C16386A4}" type="presParOf" srcId="{4F9AA042-54A4-48FF-B658-4CCFE397DDC6}" destId="{A91E14C9-20E9-4700-BE8C-CF2FF0EEAA3E}" srcOrd="2" destOrd="0" presId="urn:microsoft.com/office/officeart/2011/layout/TabList"/>
    <dgm:cxn modelId="{AF9ABAC0-60ED-42F4-AD15-A84FA6857CA5}" type="presParOf" srcId="{A91E14C9-20E9-4700-BE8C-CF2FF0EEAA3E}" destId="{069CD407-8212-448D-9922-4691C49C89F9}" srcOrd="0" destOrd="0" presId="urn:microsoft.com/office/officeart/2011/layout/TabList"/>
    <dgm:cxn modelId="{68B54E99-A888-49F5-B5DE-CFDB1A389A70}" type="presParOf" srcId="{A91E14C9-20E9-4700-BE8C-CF2FF0EEAA3E}" destId="{336C6B04-FA5F-4FCB-B241-94480E6DD0F8}" srcOrd="1" destOrd="0" presId="urn:microsoft.com/office/officeart/2011/layout/TabList"/>
    <dgm:cxn modelId="{639BF1B7-4804-4AE5-82E9-8E16E62D455C}" type="presParOf" srcId="{A91E14C9-20E9-4700-BE8C-CF2FF0EEAA3E}" destId="{C802FB2F-A541-4837-B60F-3D09BEC7DCE4}" srcOrd="2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02FB2F-A541-4837-B60F-3D09BEC7DCE4}">
      <dsp:nvSpPr>
        <dsp:cNvPr id="0" name=""/>
        <dsp:cNvSpPr/>
      </dsp:nvSpPr>
      <dsp:spPr>
        <a:xfrm>
          <a:off x="46077" y="4240758"/>
          <a:ext cx="10437091" cy="0"/>
        </a:xfrm>
        <a:prstGeom prst="line">
          <a:avLst/>
        </a:pr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564D01-B5B1-4792-83C3-6EF4014E7A9B}">
      <dsp:nvSpPr>
        <dsp:cNvPr id="0" name=""/>
        <dsp:cNvSpPr/>
      </dsp:nvSpPr>
      <dsp:spPr>
        <a:xfrm>
          <a:off x="0" y="1969698"/>
          <a:ext cx="10437091" cy="0"/>
        </a:xfrm>
        <a:prstGeom prst="line">
          <a:avLst/>
        </a:pr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C47443-BED7-441A-BBAA-D86B177A9034}">
      <dsp:nvSpPr>
        <dsp:cNvPr id="0" name=""/>
        <dsp:cNvSpPr/>
      </dsp:nvSpPr>
      <dsp:spPr>
        <a:xfrm>
          <a:off x="2713643" y="398083"/>
          <a:ext cx="7723447" cy="1414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A94D6E-D4DB-4011-8450-AA025F236C2B}">
      <dsp:nvSpPr>
        <dsp:cNvPr id="0" name=""/>
        <dsp:cNvSpPr/>
      </dsp:nvSpPr>
      <dsp:spPr>
        <a:xfrm>
          <a:off x="0" y="0"/>
          <a:ext cx="2713643" cy="1949243"/>
        </a:xfrm>
        <a:prstGeom prst="round2SameRect">
          <a:avLst>
            <a:gd name="adj1" fmla="val 1667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002060"/>
              </a:solidFill>
            </a:rPr>
            <a:t>Labor-intensive nature of addressing customer’s queries </a:t>
          </a:r>
          <a:endParaRPr lang="en-SG" sz="2200" kern="1200" dirty="0">
            <a:solidFill>
              <a:srgbClr val="002060"/>
            </a:solidFill>
          </a:endParaRPr>
        </a:p>
      </dsp:txBody>
      <dsp:txXfrm>
        <a:off x="95171" y="95171"/>
        <a:ext cx="2523301" cy="1854072"/>
      </dsp:txXfrm>
    </dsp:sp>
    <dsp:sp modelId="{069CD407-8212-448D-9922-4691C49C89F9}">
      <dsp:nvSpPr>
        <dsp:cNvPr id="0" name=""/>
        <dsp:cNvSpPr/>
      </dsp:nvSpPr>
      <dsp:spPr>
        <a:xfrm>
          <a:off x="2759721" y="2426870"/>
          <a:ext cx="7723447" cy="1414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C6B04-FA5F-4FCB-B241-94480E6DD0F8}">
      <dsp:nvSpPr>
        <dsp:cNvPr id="0" name=""/>
        <dsp:cNvSpPr/>
      </dsp:nvSpPr>
      <dsp:spPr>
        <a:xfrm>
          <a:off x="-46077" y="2281494"/>
          <a:ext cx="2897954" cy="1966869"/>
        </a:xfrm>
        <a:prstGeom prst="round2SameRect">
          <a:avLst>
            <a:gd name="adj1" fmla="val 1667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002060"/>
              </a:solidFill>
            </a:rPr>
            <a:t>Manual Arrangements and Reservations for Shower and Buggy Services</a:t>
          </a:r>
          <a:endParaRPr lang="en-SG" sz="2200" kern="1200" dirty="0">
            <a:solidFill>
              <a:srgbClr val="002060"/>
            </a:solidFill>
          </a:endParaRPr>
        </a:p>
      </dsp:txBody>
      <dsp:txXfrm>
        <a:off x="49955" y="2377526"/>
        <a:ext cx="2705890" cy="1870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02FB2F-A541-4837-B60F-3D09BEC7DCE4}">
      <dsp:nvSpPr>
        <dsp:cNvPr id="0" name=""/>
        <dsp:cNvSpPr/>
      </dsp:nvSpPr>
      <dsp:spPr>
        <a:xfrm>
          <a:off x="46077" y="4240758"/>
          <a:ext cx="10437091" cy="0"/>
        </a:xfrm>
        <a:prstGeom prst="line">
          <a:avLst/>
        </a:pr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564D01-B5B1-4792-83C3-6EF4014E7A9B}">
      <dsp:nvSpPr>
        <dsp:cNvPr id="0" name=""/>
        <dsp:cNvSpPr/>
      </dsp:nvSpPr>
      <dsp:spPr>
        <a:xfrm>
          <a:off x="0" y="1969698"/>
          <a:ext cx="10437091" cy="0"/>
        </a:xfrm>
        <a:prstGeom prst="line">
          <a:avLst/>
        </a:prstGeom>
        <a:noFill/>
        <a:ln w="12700" cap="flat" cmpd="sng" algn="ctr">
          <a:solidFill>
            <a:schemeClr val="accent4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C47443-BED7-441A-BBAA-D86B177A9034}">
      <dsp:nvSpPr>
        <dsp:cNvPr id="0" name=""/>
        <dsp:cNvSpPr/>
      </dsp:nvSpPr>
      <dsp:spPr>
        <a:xfrm>
          <a:off x="2713643" y="398083"/>
          <a:ext cx="7723447" cy="1414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A94D6E-D4DB-4011-8450-AA025F236C2B}">
      <dsp:nvSpPr>
        <dsp:cNvPr id="0" name=""/>
        <dsp:cNvSpPr/>
      </dsp:nvSpPr>
      <dsp:spPr>
        <a:xfrm>
          <a:off x="0" y="0"/>
          <a:ext cx="2713643" cy="1949243"/>
        </a:xfrm>
        <a:prstGeom prst="round2SameRect">
          <a:avLst>
            <a:gd name="adj1" fmla="val 1667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002060"/>
              </a:solidFill>
            </a:rPr>
            <a:t>Lack of prior information regarding the F&amp;B available at the lounges</a:t>
          </a:r>
          <a:endParaRPr lang="en-SG" sz="2200" kern="1200" dirty="0">
            <a:solidFill>
              <a:srgbClr val="002060"/>
            </a:solidFill>
          </a:endParaRPr>
        </a:p>
      </dsp:txBody>
      <dsp:txXfrm>
        <a:off x="95171" y="95171"/>
        <a:ext cx="2523301" cy="1854072"/>
      </dsp:txXfrm>
    </dsp:sp>
    <dsp:sp modelId="{069CD407-8212-448D-9922-4691C49C89F9}">
      <dsp:nvSpPr>
        <dsp:cNvPr id="0" name=""/>
        <dsp:cNvSpPr/>
      </dsp:nvSpPr>
      <dsp:spPr>
        <a:xfrm>
          <a:off x="2759721" y="2426870"/>
          <a:ext cx="7723447" cy="1414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C6B04-FA5F-4FCB-B241-94480E6DD0F8}">
      <dsp:nvSpPr>
        <dsp:cNvPr id="0" name=""/>
        <dsp:cNvSpPr/>
      </dsp:nvSpPr>
      <dsp:spPr>
        <a:xfrm>
          <a:off x="-46077" y="2281494"/>
          <a:ext cx="2897954" cy="1966869"/>
        </a:xfrm>
        <a:prstGeom prst="round2SameRect">
          <a:avLst>
            <a:gd name="adj1" fmla="val 16670"/>
            <a:gd name="adj2" fmla="val 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>
              <a:solidFill>
                <a:srgbClr val="002060"/>
              </a:solidFill>
            </a:rPr>
            <a:t>Inconvenience to premium customers due to crowding and lack of seats during peak hours</a:t>
          </a:r>
          <a:endParaRPr lang="en-SG" sz="2200" kern="1200" dirty="0">
            <a:solidFill>
              <a:srgbClr val="002060"/>
            </a:solidFill>
          </a:endParaRPr>
        </a:p>
      </dsp:txBody>
      <dsp:txXfrm>
        <a:off x="49955" y="2377526"/>
        <a:ext cx="2705890" cy="18708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BBEDEC-2B57-42B7-BB2A-D03B0C55CB5E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D2E78-8B1F-4775-AF8F-830298BC596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88128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3630580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A8B0B-712E-4784-924F-1ACA2080B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23508-9212-4BDD-A9E8-2F079A081B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7EB75-698E-4116-A2D6-B8B45C3D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8CEB6-3D0F-4B9E-8732-22A61B16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A791CF-4330-43FC-818E-DC841BC1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00271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215D4-9046-41BE-A572-0C07C604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B4F23F-FAC6-4E92-A912-95F03FDF1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BF7FB-2D3D-493D-BADD-1E34BA018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E2019-3142-4CFA-86CF-4D4EF138C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8421B-1C22-4289-9BA1-E5963D1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61723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D371F1-7BC3-4563-A9BA-5A0A9A0C16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9170C8-CF61-435D-9E5C-B6390F3AB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717D6-D4DC-490E-9CE8-C9D1DBB40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39F40-8E50-4559-A29B-4384484F4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AE7617-76BD-44B4-B666-6E3021ECC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4470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77A70-F85D-4265-BB45-60AF0E225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8AA93-E6E0-4779-BBD6-BE41A8351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69450-CB11-4C09-BC20-8E2C689EC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7448CE-73BC-4D78-B62C-AEEB4031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8CF82-BE71-4216-BD55-03EF89C27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39981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0839A-88C2-400A-AE18-ADFF2ED46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B41B8C-F2C3-46F0-8A86-EA106304A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E373C-69DA-4256-A323-34ED2DD3A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D3C42-563B-4097-B08F-1782CAF86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21C52-2665-4434-A62B-5C1124114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35472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2667-0A2E-4AF9-AF4C-3B88BBD54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CE2F5-BF36-47A5-9ECB-5EB15632D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C4608-6B25-440E-B60C-7030642060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53EA68-DD9A-49FE-AEAF-C157234B3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F0E431-DC77-4234-9DC6-59DC4E2D9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76AA99-277B-4CF4-8D03-F19E9096C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44302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520E-BC73-4268-B88A-725C05853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FDD00-14F9-475B-97E3-1CB3B8DB7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59F32-8085-4C87-85A5-B725B6A109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354533-CFF6-4C5E-8066-BC2B6AC2E4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4E9F40-D583-4AF4-A110-230730492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75379D-6225-4ADF-AA42-378BCB386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AECF4C-E9E8-493F-8B58-6EFF7FF38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CDE94B-CF7F-41A5-94C5-D97B83A20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5074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9C80B-228C-4EB7-9581-97F028599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25D4E8-1E91-430E-B4BF-1DD23DE6B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EB9AA0-54C9-453E-8349-A2C19905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75315E-17F3-4609-909A-0570B43F3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1168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8CCC5-3C33-4504-A713-B288D79C7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CF856A-9499-45B8-965C-27E105AB0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86A9E1-B007-4244-8698-3C3BD7E63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58655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0B8CB-98DE-46D3-80BC-9E6CF2822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EDD56-17A1-4F86-A812-5144562C3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364D15-D446-468B-90A5-C436FE7DD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5419D-2165-43D5-AB75-D164A63A8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20E1A-F727-44DE-ABB3-DD5AC421F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54533-5AA5-4CBD-871C-C63A1DCA4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58446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8F1-4675-4B26-A10B-82A0E8EED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EEDB45-4693-45B7-927E-9BEA2F4680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9F261-310C-43A8-B161-EDFCB182D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FFBC9C-70EB-448E-911F-8C65A4734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0AF247-980D-44B6-8167-BB362AE0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C2E6E8-D079-464E-AF87-CA880DEC1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42343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D9B238-727F-40CC-95A1-03EC9A397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C3F4A-2DF1-4764-818A-A576B697D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CF703-7FB6-49D2-A945-D686CAA117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61604B-0543-47D7-9F84-0F12ED5CB559}" type="datetimeFigureOut">
              <a:rPr lang="en-SG" smtClean="0"/>
              <a:t>23/8/2020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E05585-CE9C-4B5F-9B3D-02B258CC58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1E873-E330-450F-AAF2-348A24D94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A5DBF-D1D5-4E30-AA9D-8E150018C28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3372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icture Placeholder 2"/>
          <p:cNvSpPr/>
          <p:nvPr/>
        </p:nvSpPr>
        <p:spPr>
          <a:xfrm>
            <a:off x="0" y="-236483"/>
            <a:ext cx="9509858" cy="6262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4" h="21121" extrusionOk="0">
                <a:moveTo>
                  <a:pt x="19956" y="0"/>
                </a:moveTo>
                <a:lnTo>
                  <a:pt x="0" y="0"/>
                </a:lnTo>
                <a:lnTo>
                  <a:pt x="14" y="15796"/>
                </a:lnTo>
                <a:cubicBezTo>
                  <a:pt x="2333" y="17328"/>
                  <a:pt x="-261" y="15644"/>
                  <a:pt x="6998" y="20434"/>
                </a:cubicBezTo>
                <a:cubicBezTo>
                  <a:pt x="8866" y="21600"/>
                  <a:pt x="11445" y="21239"/>
                  <a:pt x="12323" y="19677"/>
                </a:cubicBezTo>
                <a:lnTo>
                  <a:pt x="20846" y="3830"/>
                </a:lnTo>
                <a:cubicBezTo>
                  <a:pt x="21339" y="2791"/>
                  <a:pt x="21184" y="1342"/>
                  <a:pt x="20499" y="593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14" name="Rectangle 8"/>
          <p:cNvSpPr txBox="1"/>
          <p:nvPr/>
        </p:nvSpPr>
        <p:spPr>
          <a:xfrm>
            <a:off x="7403833" y="6007246"/>
            <a:ext cx="4212048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1" algn="r">
              <a:defRPr spc="600">
                <a:solidFill>
                  <a:srgbClr val="FAAA22"/>
                </a:solidFill>
                <a:latin typeface="Gill Sans MT"/>
                <a:ea typeface="Gill Sans MT"/>
                <a:cs typeface="Gill Sans MT"/>
                <a:sym typeface="Gill Sans MT"/>
              </a:defRPr>
            </a:pPr>
            <a:r>
              <a:rPr dirty="0"/>
              <a:t>APP CHALLENGE </a:t>
            </a:r>
            <a:r>
              <a:rPr lang="en-US" dirty="0"/>
              <a:t>2020</a:t>
            </a:r>
            <a:endParaRPr dirty="0"/>
          </a:p>
        </p:txBody>
      </p:sp>
      <p:sp>
        <p:nvSpPr>
          <p:cNvPr id="115" name="Rectangle 9"/>
          <p:cNvSpPr/>
          <p:nvPr/>
        </p:nvSpPr>
        <p:spPr>
          <a:xfrm>
            <a:off x="10449217" y="5641262"/>
            <a:ext cx="1032511" cy="117513"/>
          </a:xfrm>
          <a:prstGeom prst="rect">
            <a:avLst/>
          </a:prstGeom>
          <a:solidFill>
            <a:srgbClr val="0E1E63"/>
          </a:solidFill>
          <a:ln w="12700">
            <a:miter lim="400000"/>
          </a:ln>
        </p:spPr>
        <p:txBody>
          <a:bodyPr lIns="45719" rIns="45719" anchor="ctr"/>
          <a:lstStyle/>
          <a:p>
            <a:pPr algn="r">
              <a:defRPr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17" name="Picture 11" descr="Picture 11"/>
          <p:cNvPicPr>
            <a:picLocks noChangeAspect="1"/>
          </p:cNvPicPr>
          <p:nvPr/>
        </p:nvPicPr>
        <p:blipFill>
          <a:blip r:embed="rId3"/>
          <a:srcRect t="32622" b="25742"/>
          <a:stretch>
            <a:fillRect/>
          </a:stretch>
        </p:blipFill>
        <p:spPr>
          <a:xfrm>
            <a:off x="239682" y="6109795"/>
            <a:ext cx="1316606" cy="5481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A1228E1-5B40-4C89-AA3E-FA3812AE106A}"/>
              </a:ext>
            </a:extLst>
          </p:cNvPr>
          <p:cNvSpPr/>
          <p:nvPr/>
        </p:nvSpPr>
        <p:spPr>
          <a:xfrm>
            <a:off x="5897977" y="3799473"/>
            <a:ext cx="722376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200" dirty="0">
                <a:ln w="0"/>
                <a:solidFill>
                  <a:srgbClr val="FFC305"/>
                </a:solidFill>
                <a:effectLst>
                  <a:glow rad="101600">
                    <a:schemeClr val="accent5">
                      <a:lumMod val="75000"/>
                      <a:alpha val="6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KrisLounge</a:t>
            </a:r>
            <a:r>
              <a:rPr kumimoji="0" lang="en-US" sz="7200" i="0" u="none" strike="noStrike" normalizeH="0" baseline="0" dirty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glow rad="101600">
                    <a:schemeClr val="accent5">
                      <a:lumMod val="75000"/>
                      <a:alpha val="60000"/>
                    </a:schemeClr>
                  </a:glow>
                  <a:reflection blurRad="6350" stA="53000" endA="300" endPos="35500" dir="5400000" sy="-90000" algn="bl" rotWithShape="0"/>
                </a:effectLst>
                <a:uFillTx/>
                <a:sym typeface="Calibri"/>
              </a:rPr>
              <a:t> </a:t>
            </a:r>
          </a:p>
          <a:p>
            <a:pPr algn="ctr"/>
            <a:r>
              <a:rPr kumimoji="0" lang="en-US" sz="2400" i="0" u="none" strike="noStrike" normalizeH="0" baseline="0" dirty="0">
                <a:ln w="0"/>
                <a:solidFill>
                  <a:srgbClr val="FFC305"/>
                </a:solidFill>
                <a:effectLst>
                  <a:glow rad="101600">
                    <a:schemeClr val="accent5">
                      <a:lumMod val="75000"/>
                      <a:alpha val="60000"/>
                    </a:schemeClr>
                  </a:glow>
                  <a:reflection blurRad="6350" stA="53000" endA="300" endPos="35500" dir="5400000" sy="-90000" algn="bl" rotWithShape="0"/>
                </a:effectLst>
                <a:uFillTx/>
                <a:sym typeface="Calibri"/>
              </a:rPr>
              <a:t>Faster services, Better experiences</a:t>
            </a:r>
            <a:r>
              <a:rPr lang="en-US" sz="2400" dirty="0">
                <a:ln w="0"/>
                <a:solidFill>
                  <a:srgbClr val="FFC305"/>
                </a:solidFill>
                <a:effectLst>
                  <a:glow rad="101600">
                    <a:schemeClr val="accent5">
                      <a:lumMod val="75000"/>
                      <a:alpha val="60000"/>
                    </a:schemeClr>
                  </a:glow>
                  <a:reflection blurRad="6350" stA="53000" endA="300" endPos="35500" dir="5400000" sy="-90000" algn="bl" rotWithShape="0"/>
                </a:effectLst>
              </a:rPr>
              <a:t>  </a:t>
            </a:r>
            <a:endParaRPr lang="en-SG" sz="7200" dirty="0">
              <a:ln w="0"/>
              <a:solidFill>
                <a:srgbClr val="FFC305"/>
              </a:solidFill>
              <a:effectLst>
                <a:glow rad="101600">
                  <a:schemeClr val="accent5">
                    <a:lumMod val="75000"/>
                    <a:alpha val="60000"/>
                  </a:schemeClr>
                </a:glow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zgif.com-crop.mp4">
            <a:hlinkClick r:id="" action="ppaction://media"/>
            <a:extLst>
              <a:ext uri="{FF2B5EF4-FFF2-40B4-BE49-F238E27FC236}">
                <a16:creationId xmlns:a16="http://schemas.microsoft.com/office/drawing/2014/main" id="{0000664F-66CA-46A6-821B-D774B97959A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2419" y="113288"/>
            <a:ext cx="3649510" cy="6047949"/>
          </a:xfrm>
        </p:spPr>
      </p:pic>
    </p:spTree>
    <p:extLst>
      <p:ext uri="{BB962C8B-B14F-4D97-AF65-F5344CB8AC3E}">
        <p14:creationId xmlns:p14="http://schemas.microsoft.com/office/powerpoint/2010/main" val="606654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 Placeholder 10"/>
          <p:cNvSpPr txBox="1"/>
          <p:nvPr/>
        </p:nvSpPr>
        <p:spPr>
          <a:xfrm>
            <a:off x="1823890" y="342254"/>
            <a:ext cx="8647860" cy="59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r>
              <a:rPr lang="en-US">
                <a:latin typeface="+mn-lt"/>
              </a:rPr>
              <a:t>Crucial Elements</a:t>
            </a:r>
            <a:endParaRPr>
              <a:latin typeface="+mn-lt"/>
            </a:endParaRPr>
          </a:p>
        </p:txBody>
      </p:sp>
      <p:sp>
        <p:nvSpPr>
          <p:cNvPr id="150" name="Прямоугольник 21"/>
          <p:cNvSpPr/>
          <p:nvPr/>
        </p:nvSpPr>
        <p:spPr>
          <a:xfrm>
            <a:off x="6140138" y="2738214"/>
            <a:ext cx="4070279" cy="1673400"/>
          </a:xfrm>
          <a:prstGeom prst="rect">
            <a:avLst/>
          </a:prstGeom>
          <a:solidFill>
            <a:srgbClr val="0E1E6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AAA22"/>
                </a:solidFill>
              </a:defRPr>
            </a:pPr>
            <a:endParaRPr/>
          </a:p>
        </p:txBody>
      </p:sp>
      <p:sp>
        <p:nvSpPr>
          <p:cNvPr id="151" name="Rectangle 20"/>
          <p:cNvSpPr/>
          <p:nvPr/>
        </p:nvSpPr>
        <p:spPr>
          <a:xfrm>
            <a:off x="1826837" y="933188"/>
            <a:ext cx="1973829" cy="1673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2" name="Rectangle 25"/>
          <p:cNvSpPr txBox="1"/>
          <p:nvPr/>
        </p:nvSpPr>
        <p:spPr>
          <a:xfrm>
            <a:off x="6362499" y="2958236"/>
            <a:ext cx="3625557" cy="1077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600">
                <a:solidFill>
                  <a:srgbClr val="FFFFFF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Feel free to deviate or mix &amp; match from the format if needed. You may need more, less or entirely different slides depending on your idea. </a:t>
            </a:r>
          </a:p>
        </p:txBody>
      </p:sp>
      <p:sp>
        <p:nvSpPr>
          <p:cNvPr id="153" name="Rectangle 26"/>
          <p:cNvSpPr/>
          <p:nvPr/>
        </p:nvSpPr>
        <p:spPr>
          <a:xfrm>
            <a:off x="3988374" y="933186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4" name="Rectangle 27"/>
          <p:cNvSpPr/>
          <p:nvPr/>
        </p:nvSpPr>
        <p:spPr>
          <a:xfrm>
            <a:off x="6123647" y="933186"/>
            <a:ext cx="1973829" cy="1673401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5" name="Rectangle 28"/>
          <p:cNvSpPr/>
          <p:nvPr/>
        </p:nvSpPr>
        <p:spPr>
          <a:xfrm>
            <a:off x="8273910" y="933185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6" name="Rectangle 39"/>
          <p:cNvSpPr/>
          <p:nvPr/>
        </p:nvSpPr>
        <p:spPr>
          <a:xfrm>
            <a:off x="1826837" y="2738219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7" name="Rectangle 40"/>
          <p:cNvSpPr/>
          <p:nvPr/>
        </p:nvSpPr>
        <p:spPr>
          <a:xfrm>
            <a:off x="3988374" y="2738218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8" name="Rectangle 43"/>
          <p:cNvSpPr/>
          <p:nvPr/>
        </p:nvSpPr>
        <p:spPr>
          <a:xfrm>
            <a:off x="1826837" y="4543247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9" name="Rectangle 44"/>
          <p:cNvSpPr/>
          <p:nvPr/>
        </p:nvSpPr>
        <p:spPr>
          <a:xfrm>
            <a:off x="3988374" y="4543247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Rectangle 45"/>
          <p:cNvSpPr/>
          <p:nvPr/>
        </p:nvSpPr>
        <p:spPr>
          <a:xfrm>
            <a:off x="6123647" y="4543245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" name="Rectangle 46"/>
          <p:cNvSpPr/>
          <p:nvPr/>
        </p:nvSpPr>
        <p:spPr>
          <a:xfrm>
            <a:off x="8273910" y="4543245"/>
            <a:ext cx="1973829" cy="16734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3" name="Rectangle 49"/>
          <p:cNvSpPr txBox="1"/>
          <p:nvPr/>
        </p:nvSpPr>
        <p:spPr>
          <a:xfrm>
            <a:off x="4025696" y="1812714"/>
            <a:ext cx="1899184" cy="27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/>
              <a:t>Introduce your team</a:t>
            </a:r>
            <a:endParaRPr/>
          </a:p>
        </p:txBody>
      </p:sp>
      <p:sp>
        <p:nvSpPr>
          <p:cNvPr id="164" name="TextBox 50"/>
          <p:cNvSpPr txBox="1"/>
          <p:nvPr/>
        </p:nvSpPr>
        <p:spPr>
          <a:xfrm>
            <a:off x="2469877" y="1192821"/>
            <a:ext cx="68774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2000" b="1"/>
            </a:lvl1pPr>
          </a:lstStyle>
          <a:p>
            <a:r>
              <a:rPr dirty="0"/>
              <a:t>Title</a:t>
            </a:r>
          </a:p>
        </p:txBody>
      </p:sp>
      <p:sp>
        <p:nvSpPr>
          <p:cNvPr id="165" name="Straight Connector 51"/>
          <p:cNvSpPr/>
          <p:nvPr/>
        </p:nvSpPr>
        <p:spPr>
          <a:xfrm>
            <a:off x="2422108" y="1694538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6" name="Rectangle 52"/>
          <p:cNvSpPr txBox="1"/>
          <p:nvPr/>
        </p:nvSpPr>
        <p:spPr>
          <a:xfrm>
            <a:off x="6160969" y="1779340"/>
            <a:ext cx="189918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What is the</a:t>
            </a:r>
            <a:r>
              <a:rPr lang="en-US"/>
              <a:t> </a:t>
            </a:r>
            <a:r>
              <a:t>opportunity or problem you want to solve? </a:t>
            </a:r>
          </a:p>
        </p:txBody>
      </p:sp>
      <p:sp>
        <p:nvSpPr>
          <p:cNvPr id="167" name="TextBox 53"/>
          <p:cNvSpPr txBox="1"/>
          <p:nvPr/>
        </p:nvSpPr>
        <p:spPr>
          <a:xfrm>
            <a:off x="6500884" y="1184983"/>
            <a:ext cx="1219354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2000" b="1"/>
            </a:lvl1pPr>
          </a:lstStyle>
          <a:p>
            <a:r>
              <a:t>Problem</a:t>
            </a:r>
          </a:p>
        </p:txBody>
      </p:sp>
      <p:sp>
        <p:nvSpPr>
          <p:cNvPr id="168" name="Straight Connector 54"/>
          <p:cNvSpPr/>
          <p:nvPr/>
        </p:nvSpPr>
        <p:spPr>
          <a:xfrm>
            <a:off x="4583645" y="1694538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69" name="Rectangle 55"/>
          <p:cNvSpPr txBox="1"/>
          <p:nvPr/>
        </p:nvSpPr>
        <p:spPr>
          <a:xfrm>
            <a:off x="8311232" y="1752050"/>
            <a:ext cx="189918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 dirty="0"/>
              <a:t>Tell us about </a:t>
            </a:r>
            <a:r>
              <a:rPr dirty="0"/>
              <a:t>your research, hypothesis, insights, surveys</a:t>
            </a:r>
            <a:r>
              <a:rPr lang="en-US" dirty="0"/>
              <a:t>, market study etc.</a:t>
            </a:r>
            <a:endParaRPr dirty="0"/>
          </a:p>
        </p:txBody>
      </p:sp>
      <p:sp>
        <p:nvSpPr>
          <p:cNvPr id="170" name="TextBox 56"/>
          <p:cNvSpPr txBox="1"/>
          <p:nvPr/>
        </p:nvSpPr>
        <p:spPr>
          <a:xfrm>
            <a:off x="4598066" y="1192821"/>
            <a:ext cx="754444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2000" b="1"/>
            </a:lvl1pPr>
          </a:lstStyle>
          <a:p>
            <a:r>
              <a:t>Intro</a:t>
            </a:r>
          </a:p>
        </p:txBody>
      </p:sp>
      <p:sp>
        <p:nvSpPr>
          <p:cNvPr id="171" name="Straight Connector 57"/>
          <p:cNvSpPr/>
          <p:nvPr/>
        </p:nvSpPr>
        <p:spPr>
          <a:xfrm>
            <a:off x="6718918" y="1694538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2" name="TextBox 59"/>
          <p:cNvSpPr txBox="1"/>
          <p:nvPr/>
        </p:nvSpPr>
        <p:spPr>
          <a:xfrm>
            <a:off x="8610934" y="1184983"/>
            <a:ext cx="1299780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2000" b="1"/>
            </a:lvl1pPr>
          </a:lstStyle>
          <a:p>
            <a:r>
              <a:t>Research</a:t>
            </a:r>
          </a:p>
        </p:txBody>
      </p:sp>
      <p:sp>
        <p:nvSpPr>
          <p:cNvPr id="173" name="Straight Connector 60"/>
          <p:cNvSpPr/>
          <p:nvPr/>
        </p:nvSpPr>
        <p:spPr>
          <a:xfrm>
            <a:off x="8869181" y="1713084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4" name="Rectangle 61"/>
          <p:cNvSpPr txBox="1"/>
          <p:nvPr/>
        </p:nvSpPr>
        <p:spPr>
          <a:xfrm>
            <a:off x="1864159" y="3626955"/>
            <a:ext cx="189918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dirty="0"/>
              <a:t>Present your idea, and the overall value proposition</a:t>
            </a:r>
          </a:p>
        </p:txBody>
      </p:sp>
      <p:sp>
        <p:nvSpPr>
          <p:cNvPr id="175" name="TextBox 62"/>
          <p:cNvSpPr txBox="1"/>
          <p:nvPr/>
        </p:nvSpPr>
        <p:spPr>
          <a:xfrm>
            <a:off x="2451241" y="2791868"/>
            <a:ext cx="72502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sz="2000" dirty="0"/>
              <a:t>Your</a:t>
            </a:r>
          </a:p>
          <a:p>
            <a:pPr algn="ctr">
              <a:defRPr sz="2000" b="1"/>
            </a:pPr>
            <a:r>
              <a:rPr sz="2000" dirty="0"/>
              <a:t>Idea</a:t>
            </a:r>
          </a:p>
        </p:txBody>
      </p:sp>
      <p:sp>
        <p:nvSpPr>
          <p:cNvPr id="176" name="Straight Connector 63"/>
          <p:cNvSpPr/>
          <p:nvPr/>
        </p:nvSpPr>
        <p:spPr>
          <a:xfrm>
            <a:off x="2422108" y="3542154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Rectangle 64"/>
          <p:cNvSpPr txBox="1"/>
          <p:nvPr/>
        </p:nvSpPr>
        <p:spPr>
          <a:xfrm>
            <a:off x="4025696" y="3626955"/>
            <a:ext cx="189918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 dirty="0"/>
              <a:t>Explain how it works, the architecture and mechanisms</a:t>
            </a:r>
            <a:endParaRPr dirty="0"/>
          </a:p>
        </p:txBody>
      </p:sp>
      <p:sp>
        <p:nvSpPr>
          <p:cNvPr id="178" name="TextBox 65"/>
          <p:cNvSpPr txBox="1"/>
          <p:nvPr/>
        </p:nvSpPr>
        <p:spPr>
          <a:xfrm>
            <a:off x="4065228" y="3076227"/>
            <a:ext cx="1820121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lang="en-US" sz="2000" dirty="0"/>
              <a:t>Technology</a:t>
            </a:r>
            <a:endParaRPr sz="2000" dirty="0"/>
          </a:p>
        </p:txBody>
      </p:sp>
      <p:sp>
        <p:nvSpPr>
          <p:cNvPr id="179" name="Straight Connector 66"/>
          <p:cNvSpPr/>
          <p:nvPr/>
        </p:nvSpPr>
        <p:spPr>
          <a:xfrm>
            <a:off x="4583645" y="3542154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 67"/>
          <p:cNvSpPr txBox="1"/>
          <p:nvPr/>
        </p:nvSpPr>
        <p:spPr>
          <a:xfrm>
            <a:off x="4025696" y="5458920"/>
            <a:ext cx="189918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/>
              <a:t>What is the projected revenue or savings?</a:t>
            </a:r>
            <a:endParaRPr/>
          </a:p>
        </p:txBody>
      </p:sp>
      <p:sp>
        <p:nvSpPr>
          <p:cNvPr id="181" name="TextBox 68"/>
          <p:cNvSpPr txBox="1"/>
          <p:nvPr/>
        </p:nvSpPr>
        <p:spPr>
          <a:xfrm>
            <a:off x="4355803" y="4666233"/>
            <a:ext cx="1238971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sz="2000"/>
              <a:t>Business</a:t>
            </a:r>
          </a:p>
          <a:p>
            <a:pPr algn="ctr">
              <a:defRPr sz="2000" b="1"/>
            </a:pPr>
            <a:r>
              <a:rPr lang="en-US" sz="2000"/>
              <a:t>Value</a:t>
            </a:r>
            <a:endParaRPr sz="2000"/>
          </a:p>
        </p:txBody>
      </p:sp>
      <p:sp>
        <p:nvSpPr>
          <p:cNvPr id="182" name="Straight Connector 69"/>
          <p:cNvSpPr/>
          <p:nvPr/>
        </p:nvSpPr>
        <p:spPr>
          <a:xfrm>
            <a:off x="2422108" y="5355574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3" name="Rectangle 70"/>
          <p:cNvSpPr txBox="1"/>
          <p:nvPr/>
        </p:nvSpPr>
        <p:spPr>
          <a:xfrm>
            <a:off x="6128228" y="5440375"/>
            <a:ext cx="1964666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/>
              <a:t>What is needed for your idea to work? Tell us your roadmap?</a:t>
            </a:r>
            <a:endParaRPr/>
          </a:p>
        </p:txBody>
      </p:sp>
      <p:sp>
        <p:nvSpPr>
          <p:cNvPr id="184" name="TextBox 71"/>
          <p:cNvSpPr txBox="1"/>
          <p:nvPr/>
        </p:nvSpPr>
        <p:spPr>
          <a:xfrm>
            <a:off x="6591120" y="4637532"/>
            <a:ext cx="1038883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sz="2000"/>
              <a:t>Project</a:t>
            </a:r>
          </a:p>
          <a:p>
            <a:pPr algn="ctr">
              <a:defRPr sz="2000" b="1"/>
            </a:pPr>
            <a:r>
              <a:rPr sz="2000"/>
              <a:t>Plan</a:t>
            </a:r>
          </a:p>
        </p:txBody>
      </p:sp>
      <p:sp>
        <p:nvSpPr>
          <p:cNvPr id="185" name="Straight Connector 72"/>
          <p:cNvSpPr/>
          <p:nvPr/>
        </p:nvSpPr>
        <p:spPr>
          <a:xfrm>
            <a:off x="6718918" y="5355574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6" name="Rectangle 73"/>
          <p:cNvSpPr txBox="1"/>
          <p:nvPr/>
        </p:nvSpPr>
        <p:spPr>
          <a:xfrm>
            <a:off x="8311232" y="5458920"/>
            <a:ext cx="189918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/>
              <a:t>Links to your documentations and resources if any</a:t>
            </a:r>
            <a:endParaRPr/>
          </a:p>
        </p:txBody>
      </p:sp>
      <p:sp>
        <p:nvSpPr>
          <p:cNvPr id="187" name="TextBox 74"/>
          <p:cNvSpPr txBox="1"/>
          <p:nvPr/>
        </p:nvSpPr>
        <p:spPr>
          <a:xfrm>
            <a:off x="8479503" y="4918505"/>
            <a:ext cx="1562642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lang="en-US" sz="2000"/>
              <a:t>References</a:t>
            </a:r>
            <a:endParaRPr sz="2000"/>
          </a:p>
        </p:txBody>
      </p:sp>
      <p:sp>
        <p:nvSpPr>
          <p:cNvPr id="188" name="Straight Connector 75"/>
          <p:cNvSpPr/>
          <p:nvPr/>
        </p:nvSpPr>
        <p:spPr>
          <a:xfrm>
            <a:off x="8869181" y="5374120"/>
            <a:ext cx="783286" cy="1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9" name="Rectangle 76"/>
          <p:cNvSpPr txBox="1"/>
          <p:nvPr/>
        </p:nvSpPr>
        <p:spPr>
          <a:xfrm>
            <a:off x="1824919" y="5420545"/>
            <a:ext cx="1977665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rPr lang="en-US"/>
              <a:t>Show us some screenshots or videos of your idea if it’s working</a:t>
            </a:r>
            <a:endParaRPr/>
          </a:p>
        </p:txBody>
      </p:sp>
      <p:sp>
        <p:nvSpPr>
          <p:cNvPr id="190" name="TextBox 77"/>
          <p:cNvSpPr txBox="1"/>
          <p:nvPr/>
        </p:nvSpPr>
        <p:spPr>
          <a:xfrm>
            <a:off x="2366890" y="4913063"/>
            <a:ext cx="893723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/>
          <a:p>
            <a:pPr algn="ctr">
              <a:defRPr sz="2000" b="1"/>
            </a:pPr>
            <a:r>
              <a:rPr lang="en-US" sz="2000" dirty="0"/>
              <a:t>Demo</a:t>
            </a:r>
            <a:endParaRPr sz="2000" dirty="0"/>
          </a:p>
        </p:txBody>
      </p:sp>
      <p:sp>
        <p:nvSpPr>
          <p:cNvPr id="191" name="Straight Connector 78"/>
          <p:cNvSpPr/>
          <p:nvPr/>
        </p:nvSpPr>
        <p:spPr>
          <a:xfrm>
            <a:off x="4540038" y="5355574"/>
            <a:ext cx="870500" cy="0"/>
          </a:xfrm>
          <a:prstGeom prst="line">
            <a:avLst/>
          </a:prstGeom>
          <a:ln w="6350">
            <a:solidFill>
              <a:srgbClr val="808080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2" name="Rectangle 49"/>
          <p:cNvSpPr txBox="1"/>
          <p:nvPr/>
        </p:nvSpPr>
        <p:spPr>
          <a:xfrm>
            <a:off x="1864159" y="1812714"/>
            <a:ext cx="1899185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2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The name of your proposal. Make it meaningful!</a:t>
            </a:r>
          </a:p>
        </p:txBody>
      </p:sp>
      <p:pic>
        <p:nvPicPr>
          <p:cNvPr id="46" name="Picture 11" descr="Picture 11"/>
          <p:cNvPicPr>
            <a:picLocks noChangeAspect="1"/>
          </p:cNvPicPr>
          <p:nvPr/>
        </p:nvPicPr>
        <p:blipFill>
          <a:blip r:embed="rId3"/>
          <a:srcRect t="32622" b="25742"/>
          <a:stretch>
            <a:fillRect/>
          </a:stretch>
        </p:blipFill>
        <p:spPr>
          <a:xfrm>
            <a:off x="239682" y="6109795"/>
            <a:ext cx="1316606" cy="5481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 Placeholder 10"/>
          <p:cNvSpPr txBox="1"/>
          <p:nvPr/>
        </p:nvSpPr>
        <p:spPr>
          <a:xfrm>
            <a:off x="1556288" y="342254"/>
            <a:ext cx="8647860" cy="59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algn="ctr"/>
            <a:r>
              <a:rPr lang="en-US" dirty="0">
                <a:solidFill>
                  <a:srgbClr val="0070C0"/>
                </a:solidFill>
                <a:latin typeface="+mn-lt"/>
              </a:rPr>
              <a:t>Round </a:t>
            </a:r>
            <a:r>
              <a:rPr lang="en-US" dirty="0">
                <a:solidFill>
                  <a:srgbClr val="FFC000"/>
                </a:solidFill>
                <a:latin typeface="+mn-lt"/>
              </a:rPr>
              <a:t>Robin </a:t>
            </a:r>
            <a:r>
              <a:rPr lang="en-US" dirty="0">
                <a:solidFill>
                  <a:srgbClr val="0070C0"/>
                </a:solidFill>
                <a:latin typeface="+mn-lt"/>
              </a:rPr>
              <a:t>Hood</a:t>
            </a:r>
            <a:endParaRPr dirty="0">
              <a:solidFill>
                <a:srgbClr val="FFC000"/>
              </a:solidFill>
              <a:latin typeface="+mn-lt"/>
            </a:endParaRPr>
          </a:p>
        </p:txBody>
      </p:sp>
      <p:sp>
        <p:nvSpPr>
          <p:cNvPr id="196" name="Rectangle 81"/>
          <p:cNvSpPr txBox="1"/>
          <p:nvPr/>
        </p:nvSpPr>
        <p:spPr>
          <a:xfrm>
            <a:off x="2333061" y="4670025"/>
            <a:ext cx="9726441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tIns="45719" rIns="45719" bIns="45719" numCol="1" anchor="t">
            <a:spAutoFit/>
          </a:bodyPr>
          <a:lstStyle/>
          <a:p>
            <a:pPr>
              <a:defRPr sz="2000">
                <a:solidFill>
                  <a:srgbClr val="262626"/>
                </a:solidFill>
                <a:latin typeface="Calibri Light"/>
                <a:ea typeface="Calibri Light"/>
                <a:cs typeface="Calibri Light"/>
                <a:sym typeface="Calibri Light"/>
              </a:defRPr>
            </a:pPr>
            <a:r>
              <a:rPr lang="en-US" sz="2000" dirty="0"/>
              <a:t>Year 3 Computer Engineering Students from the National University of Singapore</a:t>
            </a:r>
            <a:endParaRPr sz="2000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288" y="122018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lated image"/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531" y="122018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Related image"/>
          <p:cNvPicPr>
            <a:picLocks noChangeAspect="1" noChangeArrowheads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1575" y="122018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 descr="Picture 11"/>
          <p:cNvPicPr>
            <a:picLocks noChangeAspect="1"/>
          </p:cNvPicPr>
          <p:nvPr/>
        </p:nvPicPr>
        <p:blipFill>
          <a:blip r:embed="rId3"/>
          <a:srcRect t="32622" b="25742"/>
          <a:stretch>
            <a:fillRect/>
          </a:stretch>
        </p:blipFill>
        <p:spPr>
          <a:xfrm>
            <a:off x="239682" y="6109795"/>
            <a:ext cx="1316606" cy="548183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45D4FFB-F896-401D-B11F-A645D3C4F1EB}"/>
              </a:ext>
            </a:extLst>
          </p:cNvPr>
          <p:cNvSpPr txBox="1"/>
          <p:nvPr/>
        </p:nvSpPr>
        <p:spPr>
          <a:xfrm>
            <a:off x="1653309" y="3283625"/>
            <a:ext cx="292792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Parvathi Menon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F19FD1-0ED2-40A3-8617-B7BFE4522EC5}"/>
              </a:ext>
            </a:extLst>
          </p:cNvPr>
          <p:cNvSpPr txBox="1"/>
          <p:nvPr/>
        </p:nvSpPr>
        <p:spPr>
          <a:xfrm>
            <a:off x="5440221" y="3285885"/>
            <a:ext cx="292792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/>
              <a:t>Shriya</a:t>
            </a:r>
            <a:r>
              <a:rPr lang="en-US" dirty="0"/>
              <a:t> Saxena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391408-986B-4544-8F56-F8A88A6C2E48}"/>
              </a:ext>
            </a:extLst>
          </p:cNvPr>
          <p:cNvSpPr txBox="1"/>
          <p:nvPr/>
        </p:nvSpPr>
        <p:spPr>
          <a:xfrm>
            <a:off x="9131575" y="3227510"/>
            <a:ext cx="292792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T.D.R</a:t>
            </a:r>
            <a:r>
              <a:rPr lang="en-US" dirty="0"/>
              <a:t>. Manaswini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6405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 Placeholder 10"/>
          <p:cNvSpPr txBox="1"/>
          <p:nvPr/>
        </p:nvSpPr>
        <p:spPr>
          <a:xfrm>
            <a:off x="341745" y="210380"/>
            <a:ext cx="11065164" cy="5909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algn="ctr"/>
            <a:r>
              <a:rPr lang="en-US" dirty="0">
                <a:solidFill>
                  <a:srgbClr val="002060"/>
                </a:solidFill>
                <a:latin typeface="+mn-lt"/>
              </a:rPr>
              <a:t>Key Challenges of SilverKris Lounge Staff </a:t>
            </a:r>
            <a:endParaRPr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210" name="TextBox 15"/>
          <p:cNvSpPr txBox="1"/>
          <p:nvPr/>
        </p:nvSpPr>
        <p:spPr>
          <a:xfrm>
            <a:off x="7942268" y="2578605"/>
            <a:ext cx="292608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600" b="1">
                <a:solidFill>
                  <a:srgbClr val="FFFFFF"/>
                </a:solidFill>
              </a:defRPr>
            </a:lvl1pPr>
          </a:lstStyle>
          <a:p>
            <a:r>
              <a:rPr dirty="0"/>
              <a:t>Who does it affect?</a:t>
            </a:r>
          </a:p>
        </p:txBody>
      </p:sp>
      <p:pic>
        <p:nvPicPr>
          <p:cNvPr id="19" name="Picture 11" descr="Picture 11"/>
          <p:cNvPicPr>
            <a:picLocks noChangeAspect="1"/>
          </p:cNvPicPr>
          <p:nvPr/>
        </p:nvPicPr>
        <p:blipFill>
          <a:blip r:embed="rId2"/>
          <a:srcRect t="32622" b="25742"/>
          <a:stretch>
            <a:fillRect/>
          </a:stretch>
        </p:blipFill>
        <p:spPr>
          <a:xfrm>
            <a:off x="239682" y="6109795"/>
            <a:ext cx="1316606" cy="548183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32B869-BE54-41CA-9827-3B9A83E01E01}"/>
              </a:ext>
            </a:extLst>
          </p:cNvPr>
          <p:cNvSpPr txBox="1"/>
          <p:nvPr/>
        </p:nvSpPr>
        <p:spPr>
          <a:xfrm>
            <a:off x="897985" y="1304818"/>
            <a:ext cx="318085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B66B2F5-5574-4B91-931D-DE1724DDCBB2}"/>
              </a:ext>
            </a:extLst>
          </p:cNvPr>
          <p:cNvGraphicFramePr/>
          <p:nvPr/>
        </p:nvGraphicFramePr>
        <p:xfrm>
          <a:off x="897985" y="1304818"/>
          <a:ext cx="10437091" cy="4248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399A399-21EA-42E9-99FA-A19A788013D6}"/>
              </a:ext>
            </a:extLst>
          </p:cNvPr>
          <p:cNvSpPr txBox="1"/>
          <p:nvPr/>
        </p:nvSpPr>
        <p:spPr>
          <a:xfrm>
            <a:off x="3784057" y="1212454"/>
            <a:ext cx="7084291" cy="2031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Trained service staff are present to provide assistance to premium passengers at the lounges, leading to an ineffective management of time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Staff cannot focus on performing servicing tasks that are more complex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Given the current pandemic situation, minimized contact between staff and passengers is preferred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2060"/>
              </a:solidFill>
              <a:effectLst/>
              <a:uFillTx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EB992C-235C-4766-9E32-B9A0917D629F}"/>
              </a:ext>
            </a:extLst>
          </p:cNvPr>
          <p:cNvSpPr txBox="1"/>
          <p:nvPr/>
        </p:nvSpPr>
        <p:spPr>
          <a:xfrm>
            <a:off x="3890275" y="3501902"/>
            <a:ext cx="7084291" cy="20313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Staff required to book a slot for the buggy while working with lounge operator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For shower rooms, passengers will need to approach our staff to obtain a buzzer which will notify them when a shower room becomes available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Time-consuming manual processes with increased contact between staff and passenger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2060"/>
              </a:solidFill>
              <a:effectLst/>
              <a:uFillTx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 Placeholder 10"/>
          <p:cNvSpPr txBox="1"/>
          <p:nvPr/>
        </p:nvSpPr>
        <p:spPr>
          <a:xfrm>
            <a:off x="341745" y="210380"/>
            <a:ext cx="11065164" cy="5078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3600" b="1">
                <a:latin typeface="Gill Sans MT"/>
                <a:ea typeface="Gill Sans MT"/>
                <a:cs typeface="Gill Sans MT"/>
                <a:sym typeface="Gill Sans MT"/>
              </a:defRPr>
            </a:lvl1pPr>
          </a:lstStyle>
          <a:p>
            <a:pPr algn="ctr"/>
            <a:r>
              <a:rPr lang="en-US" sz="3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Challenges of SilverKris Lounge Premium Customers </a:t>
            </a:r>
            <a:endParaRPr sz="30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0" name="TextBox 15"/>
          <p:cNvSpPr txBox="1"/>
          <p:nvPr/>
        </p:nvSpPr>
        <p:spPr>
          <a:xfrm>
            <a:off x="7942268" y="2578605"/>
            <a:ext cx="2926080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wrap="square" lIns="45719" rIns="45719">
            <a:spAutoFit/>
          </a:bodyPr>
          <a:lstStyle>
            <a:lvl1pPr algn="ctr">
              <a:defRPr sz="1600" b="1">
                <a:solidFill>
                  <a:srgbClr val="FFFFFF"/>
                </a:solidFill>
              </a:defRPr>
            </a:lvl1pPr>
          </a:lstStyle>
          <a:p>
            <a:r>
              <a:rPr dirty="0"/>
              <a:t>Who does it affect?</a:t>
            </a:r>
          </a:p>
        </p:txBody>
      </p:sp>
      <p:pic>
        <p:nvPicPr>
          <p:cNvPr id="19" name="Picture 11" descr="Picture 11"/>
          <p:cNvPicPr>
            <a:picLocks noChangeAspect="1"/>
          </p:cNvPicPr>
          <p:nvPr/>
        </p:nvPicPr>
        <p:blipFill>
          <a:blip r:embed="rId2"/>
          <a:srcRect t="32622" b="25742"/>
          <a:stretch>
            <a:fillRect/>
          </a:stretch>
        </p:blipFill>
        <p:spPr>
          <a:xfrm>
            <a:off x="239682" y="6109795"/>
            <a:ext cx="1316606" cy="548183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32B869-BE54-41CA-9827-3B9A83E01E01}"/>
              </a:ext>
            </a:extLst>
          </p:cNvPr>
          <p:cNvSpPr txBox="1"/>
          <p:nvPr/>
        </p:nvSpPr>
        <p:spPr>
          <a:xfrm>
            <a:off x="897985" y="1304818"/>
            <a:ext cx="3180855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B66B2F5-5574-4B91-931D-DE1724DDCBB2}"/>
              </a:ext>
            </a:extLst>
          </p:cNvPr>
          <p:cNvGraphicFramePr/>
          <p:nvPr/>
        </p:nvGraphicFramePr>
        <p:xfrm>
          <a:off x="897985" y="1304818"/>
          <a:ext cx="10437091" cy="4248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1399A399-21EA-42E9-99FA-A19A788013D6}"/>
              </a:ext>
            </a:extLst>
          </p:cNvPr>
          <p:cNvSpPr txBox="1"/>
          <p:nvPr/>
        </p:nvSpPr>
        <p:spPr>
          <a:xfrm>
            <a:off x="3784057" y="1212454"/>
            <a:ext cx="7084291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2060"/>
              </a:solidFill>
              <a:effectLst/>
              <a:uFillTx/>
              <a:sym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EB992C-235C-4766-9E32-B9A0917D629F}"/>
              </a:ext>
            </a:extLst>
          </p:cNvPr>
          <p:cNvSpPr txBox="1"/>
          <p:nvPr/>
        </p:nvSpPr>
        <p:spPr>
          <a:xfrm>
            <a:off x="3862566" y="1304818"/>
            <a:ext cx="7084291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>
                <a:solidFill>
                  <a:srgbClr val="002060"/>
                </a:solidFill>
              </a:rPr>
              <a:t>Although a wide range of local and international cuisines are available, customers are not aware of what is being serves and cannot plan their meals ahead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dirty="0" err="1">
                <a:solidFill>
                  <a:srgbClr val="002060"/>
                </a:solidFill>
              </a:rPr>
              <a:t>KrisLounge</a:t>
            </a:r>
            <a:r>
              <a:rPr lang="en-US" dirty="0">
                <a:solidFill>
                  <a:srgbClr val="002060"/>
                </a:solidFill>
              </a:rPr>
              <a:t> is not able to optimize on providing a customers a unique dining experience wherein their allergies and special requests can be considered 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2060"/>
              </a:solidFill>
              <a:effectLst/>
              <a:uFillTx/>
              <a:sym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A2A181-E03C-4C91-9855-956E730C1FCA}"/>
              </a:ext>
            </a:extLst>
          </p:cNvPr>
          <p:cNvSpPr txBox="1"/>
          <p:nvPr/>
        </p:nvSpPr>
        <p:spPr>
          <a:xfrm>
            <a:off x="3862566" y="3787008"/>
            <a:ext cx="7084291" cy="1477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2060"/>
                </a:solidFill>
                <a:effectLst/>
                <a:uFillTx/>
                <a:sym typeface="Calibri"/>
              </a:rPr>
              <a:t>Crow</a:t>
            </a:r>
            <a:r>
              <a:rPr lang="en-US" dirty="0">
                <a:solidFill>
                  <a:srgbClr val="002060"/>
                </a:solidFill>
              </a:rPr>
              <a:t>ding during peak hours interrupts passengers from having a hassle-free experience of relaxing in lounge with family members</a:t>
            </a:r>
          </a:p>
          <a:p>
            <a:pPr marL="285750" marR="0" indent="-28575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2060"/>
                </a:solidFill>
                <a:effectLst/>
                <a:uFillTx/>
                <a:sym typeface="Calibri"/>
              </a:rPr>
              <a:t>Passengers’ seating preferences in different areas of the lounge are not accounted for beforehand, and hence might not be provided to them in times of crowding</a:t>
            </a:r>
            <a:endParaRPr kumimoji="0" lang="en-SG" sz="1800" b="0" i="0" u="none" strike="noStrike" cap="none" spc="0" normalizeH="0" baseline="0" dirty="0">
              <a:ln>
                <a:noFill/>
              </a:ln>
              <a:solidFill>
                <a:srgbClr val="002060"/>
              </a:solidFill>
              <a:effectLst/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1235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6BF910-8524-4ABF-A96A-4F132D7232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300" y="2480573"/>
            <a:ext cx="5533937" cy="272553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EA423A4-0F5C-454C-A563-2D02802AAC36}"/>
              </a:ext>
            </a:extLst>
          </p:cNvPr>
          <p:cNvSpPr txBox="1"/>
          <p:nvPr/>
        </p:nvSpPr>
        <p:spPr>
          <a:xfrm>
            <a:off x="1648721" y="5467509"/>
            <a:ext cx="428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Chatbot using Microsoft Azure Services</a:t>
            </a:r>
            <a:endParaRPr lang="en-SG" dirty="0">
              <a:solidFill>
                <a:schemeClr val="accent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2380B-B51D-468E-BB28-7DA51481F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244" y="2228547"/>
            <a:ext cx="5874111" cy="309496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EA27CD8-A9C9-46AC-ABFA-ABEE8E86D733}"/>
              </a:ext>
            </a:extLst>
          </p:cNvPr>
          <p:cNvSpPr txBox="1"/>
          <p:nvPr/>
        </p:nvSpPr>
        <p:spPr>
          <a:xfrm>
            <a:off x="6479376" y="5467509"/>
            <a:ext cx="5551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Detection of seat occupancy using Seat Occupancy Membrane sensors coupled with Microsoft Azure Services</a:t>
            </a:r>
            <a:endParaRPr lang="en-SG" dirty="0">
              <a:solidFill>
                <a:schemeClr val="accent4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D6FAA1-F3BE-4415-9A56-A42C7B1CE3D5}"/>
              </a:ext>
            </a:extLst>
          </p:cNvPr>
          <p:cNvSpPr txBox="1"/>
          <p:nvPr/>
        </p:nvSpPr>
        <p:spPr>
          <a:xfrm>
            <a:off x="738231" y="327171"/>
            <a:ext cx="105701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Technical stack that could be used</a:t>
            </a:r>
            <a:endParaRPr lang="en-SG" sz="3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717579-FFE6-4F2D-BDCE-78B121BA4891}"/>
              </a:ext>
            </a:extLst>
          </p:cNvPr>
          <p:cNvSpPr txBox="1"/>
          <p:nvPr/>
        </p:nvSpPr>
        <p:spPr>
          <a:xfrm>
            <a:off x="971064" y="1252886"/>
            <a:ext cx="11016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2060"/>
                </a:solidFill>
              </a:rPr>
              <a:t>Development of a native iOS and/or an Android application</a:t>
            </a:r>
          </a:p>
          <a:p>
            <a:endParaRPr lang="en-US" dirty="0">
              <a:solidFill>
                <a:srgbClr val="00206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2060"/>
                </a:solidFill>
              </a:rPr>
              <a:t>Employ Azure services for the Chatbot, IOT sensors and SQL database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SG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76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483</Words>
  <Application>Microsoft Office PowerPoint</Application>
  <PresentationFormat>Widescreen</PresentationFormat>
  <Paragraphs>57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Gill Sans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Manaswini Talagadadivi</dc:creator>
  <cp:lastModifiedBy>Manaswini Talagadadivi</cp:lastModifiedBy>
  <cp:revision>10</cp:revision>
  <dcterms:created xsi:type="dcterms:W3CDTF">2020-08-22T17:20:01Z</dcterms:created>
  <dcterms:modified xsi:type="dcterms:W3CDTF">2020-08-22T18:14:40Z</dcterms:modified>
</cp:coreProperties>
</file>

<file path=docProps/thumbnail.jpeg>
</file>